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BLUQ2pBrmQEfRBXUYrljgZbw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43"/>
  </p:normalViewPr>
  <p:slideViewPr>
    <p:cSldViewPr snapToGrid="0">
      <p:cViewPr varScale="1">
        <p:scale>
          <a:sx n="157" d="100"/>
          <a:sy n="157" d="100"/>
        </p:scale>
        <p:origin x="184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8"/>
          <p:cNvPicPr preferRelativeResize="0"/>
          <p:nvPr/>
        </p:nvPicPr>
        <p:blipFill rotWithShape="1">
          <a:blip r:embed="rId2">
            <a:alphaModFix/>
          </a:blip>
          <a:srcRect l="3002" t="32164" r="509"/>
          <a:stretch/>
        </p:blipFill>
        <p:spPr>
          <a:xfrm>
            <a:off x="4265590" y="0"/>
            <a:ext cx="487841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914" y="2986300"/>
            <a:ext cx="4314376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8"/>
          <p:cNvSpPr txBox="1">
            <a:spLocks noGrp="1"/>
          </p:cNvSpPr>
          <p:nvPr>
            <p:ph type="subTitle" idx="1"/>
          </p:nvPr>
        </p:nvSpPr>
        <p:spPr>
          <a:xfrm>
            <a:off x="428705" y="2841560"/>
            <a:ext cx="318298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27" y="281945"/>
            <a:ext cx="1283732" cy="93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531774" y="368849"/>
            <a:ext cx="6250025" cy="455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159850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ubTitle" idx="2"/>
          </p:nvPr>
        </p:nvSpPr>
        <p:spPr>
          <a:xfrm>
            <a:off x="4729175" y="11496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3"/>
          </p:nvPr>
        </p:nvSpPr>
        <p:spPr>
          <a:xfrm>
            <a:off x="1159850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4"/>
          </p:nvPr>
        </p:nvSpPr>
        <p:spPr>
          <a:xfrm>
            <a:off x="4729175" y="193040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5"/>
          </p:nvPr>
        </p:nvSpPr>
        <p:spPr>
          <a:xfrm>
            <a:off x="1159850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6"/>
          </p:nvPr>
        </p:nvSpPr>
        <p:spPr>
          <a:xfrm>
            <a:off x="4729175" y="2740725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7"/>
          </p:nvPr>
        </p:nvSpPr>
        <p:spPr>
          <a:xfrm>
            <a:off x="1159850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ubTitle" idx="8"/>
          </p:nvPr>
        </p:nvSpPr>
        <p:spPr>
          <a:xfrm>
            <a:off x="4729175" y="3551050"/>
            <a:ext cx="2809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>
            <a:spLocks noGrp="1"/>
          </p:cNvSpPr>
          <p:nvPr>
            <p:ph type="body" idx="9"/>
          </p:nvPr>
        </p:nvSpPr>
        <p:spPr>
          <a:xfrm>
            <a:off x="775375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3"/>
          </p:nvPr>
        </p:nvSpPr>
        <p:spPr>
          <a:xfrm>
            <a:off x="775375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4"/>
          </p:nvPr>
        </p:nvSpPr>
        <p:spPr>
          <a:xfrm>
            <a:off x="775375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5"/>
          </p:nvPr>
        </p:nvSpPr>
        <p:spPr>
          <a:xfrm>
            <a:off x="775375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6"/>
          </p:nvPr>
        </p:nvSpPr>
        <p:spPr>
          <a:xfrm>
            <a:off x="4297508" y="10940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7"/>
          </p:nvPr>
        </p:nvSpPr>
        <p:spPr>
          <a:xfrm>
            <a:off x="4297508" y="1881425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8"/>
          </p:nvPr>
        </p:nvSpPr>
        <p:spPr>
          <a:xfrm>
            <a:off x="4297508" y="2685759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9"/>
          </p:nvPr>
        </p:nvSpPr>
        <p:spPr>
          <a:xfrm>
            <a:off x="4297508" y="3490092"/>
            <a:ext cx="50309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871">
          <p15:clr>
            <a:srgbClr val="FA7B17"/>
          </p15:clr>
        </p15:guide>
        <p15:guide id="3" orient="horz" pos="1369">
          <p15:clr>
            <a:srgbClr val="FA7B17"/>
          </p15:clr>
        </p15:guide>
        <p15:guide id="4" orient="horz" pos="867">
          <p15:clr>
            <a:srgbClr val="FA7B17"/>
          </p15:clr>
        </p15:guide>
        <p15:guide id="5" pos="397">
          <p15:clr>
            <a:srgbClr val="FA7B17"/>
          </p15:clr>
        </p15:guide>
        <p15:guide id="6" orient="horz" pos="397">
          <p15:clr>
            <a:srgbClr val="FA7B17"/>
          </p15:clr>
        </p15:guide>
        <p15:guide id="7" pos="79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532800" y="368850"/>
            <a:ext cx="612325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92425" y="1185325"/>
            <a:ext cx="58626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792425" y="2310375"/>
            <a:ext cx="58626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1933" y="3216374"/>
            <a:ext cx="3854199" cy="192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516975" y="1988800"/>
            <a:ext cx="33687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900"/>
              <a:buFont typeface="Verdana"/>
              <a:buChar char="■"/>
              <a:defRPr sz="900" b="0" i="0" u="none" strike="noStrike" cap="non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38" name="Google Shape;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094" y="281945"/>
            <a:ext cx="889478" cy="64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532800" y="367200"/>
            <a:ext cx="6145625" cy="59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531775" y="880913"/>
            <a:ext cx="6130800" cy="42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➔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○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◆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A7B17"/>
          </p15:clr>
        </p15:guide>
        <p15:guide id="2" pos="397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subTitle" idx="1"/>
          </p:nvPr>
        </p:nvSpPr>
        <p:spPr>
          <a:xfrm>
            <a:off x="278554" y="2664320"/>
            <a:ext cx="3183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Nombre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evento</a:t>
            </a:r>
            <a:r>
              <a:rPr lang="fr-FR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Fecha</a:t>
            </a:r>
            <a:endParaRPr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278554" y="1710462"/>
            <a:ext cx="38703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Plantilla para ”Pitching”</a:t>
            </a:r>
            <a:endParaRPr sz="2400"/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586" y="309124"/>
            <a:ext cx="2340275" cy="6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7;p1">
            <a:extLst>
              <a:ext uri="{FF2B5EF4-FFF2-40B4-BE49-F238E27FC236}">
                <a16:creationId xmlns:a16="http://schemas.microsoft.com/office/drawing/2014/main" id="{C314DA35-56A3-904B-ABB7-FAC0ACEF28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5925" y="4092125"/>
            <a:ext cx="1345600" cy="8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p1">
            <a:extLst>
              <a:ext uri="{FF2B5EF4-FFF2-40B4-BE49-F238E27FC236}">
                <a16:creationId xmlns:a16="http://schemas.microsoft.com/office/drawing/2014/main" id="{46A7BDC9-3B18-DB4B-ACB6-8A250D17CA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89" y="4217604"/>
            <a:ext cx="1611061" cy="73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334404" y="412063"/>
            <a:ext cx="6529665" cy="2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Nombre del Proyecto 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6" name="Google Shape;56;p2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"/>
          <p:cNvSpPr/>
          <p:nvPr/>
        </p:nvSpPr>
        <p:spPr>
          <a:xfrm>
            <a:off x="334404" y="1299572"/>
            <a:ext cx="845961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Mapa/Ciudad/Foto(s) del sitio del Proyecto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A6A6A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/>
        </p:nvSpPr>
        <p:spPr>
          <a:xfrm>
            <a:off x="334404" y="412063"/>
            <a:ext cx="6529665" cy="2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Descripción general 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" name="Google Shape;63;p3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3"/>
          <p:cNvSpPr/>
          <p:nvPr/>
        </p:nvSpPr>
        <p:spPr>
          <a:xfrm>
            <a:off x="334404" y="1299572"/>
            <a:ext cx="8459615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Encargado de Proyecto: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Socios: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Enfoque: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Sector(es):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903939" y="1183710"/>
            <a:ext cx="3475973" cy="2921696"/>
          </a:xfrm>
          <a:prstGeom prst="rect">
            <a:avLst/>
          </a:prstGeom>
          <a:noFill/>
          <a:ln w="25400" cap="flat" cmpd="sng">
            <a:solidFill>
              <a:srgbClr val="2A8A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5867446" y="2182893"/>
            <a:ext cx="1548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A8A95"/>
                </a:solidFill>
                <a:latin typeface="Verdana"/>
                <a:ea typeface="Verdana"/>
                <a:cs typeface="Verdana"/>
                <a:sym typeface="Verdana"/>
              </a:rPr>
              <a:t>FOTO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Etapa actual</a:t>
            </a:r>
            <a:endParaRPr/>
          </a:p>
        </p:txBody>
      </p:sp>
      <p:cxnSp>
        <p:nvCxnSpPr>
          <p:cNvPr id="72" name="Google Shape;72;p4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4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3325" rIns="13325" bIns="133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297081" y="1084285"/>
            <a:ext cx="8459615" cy="43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Estado actual del proyecto: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(Por favor, defina la situación actual del proyecto en base a la categorización que se indica a continuación y mencione los estudios/documentos que ya se han elaborado) </a:t>
            </a:r>
            <a:endParaRPr sz="11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Identificación de proyecto (Alcance): Se dispone de un concepto de proyecto. Se ha esbozado el alcance del proyecto previsto y se han identificado los objetivos planteados, los riesgos inminentes y escenarios alternativos. </a:t>
            </a:r>
            <a:endParaRPr/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Estudio de pre-factibilidad: Existe un estudio de pre-factibilidad y/o un cálculo de presupuesto, evaluación ambiental disponible.</a:t>
            </a:r>
            <a:endParaRPr/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Estudio de factibilidad: La ciudad ha investigado y determinado (o está en proceso de investigar) la viabilidad del proyecto. </a:t>
            </a:r>
            <a:endParaRPr/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Pre-implementación: Todos los estudios técnicos y financieros necesarios, así como el plan de adquisición están listos o están muy cerca del diseño final. La ciudad ha desarrollado un plan de proyecto detallado y se han asegurado  las capacidades requeridas para la implementación).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Cronograma del proyecto: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(por favor, defina la fecha tentativa de inicio y de fin del proyecto)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2A8A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Justificación</a:t>
            </a:r>
            <a:endParaRPr/>
          </a:p>
        </p:txBody>
      </p:sp>
      <p:cxnSp>
        <p:nvCxnSpPr>
          <p:cNvPr id="81" name="Google Shape;81;p5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5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3325" rIns="13325" bIns="133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334404" y="1299572"/>
            <a:ext cx="5671479" cy="377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Desafío: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(¿Cuál es el problema que este proyecto específico está tratando de resolver?)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Enfoque: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Resultados esperados: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(cuantifique los beneficios climáticos, sociales y económicos)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Valores agregados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(¿Cómo este proyecto es mejor que otras soluciones?):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Potencial/oportunidad para los inversionistas: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(Provea detalles sobre las inversiones existentes -públicas o privadas-. De no existir, por favor provea detalles sobre el entorno propicio existente que permita que se produzcan esas inversiones, por ej. marcos jurídicos y/o institucionales)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Benchmark :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(Proyectos de referencia, si los hay)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6087649" y="1299571"/>
            <a:ext cx="2790173" cy="3463451"/>
          </a:xfrm>
          <a:prstGeom prst="rect">
            <a:avLst/>
          </a:prstGeom>
          <a:noFill/>
          <a:ln w="25400" cap="flat" cmpd="sng">
            <a:solidFill>
              <a:srgbClr val="2A8A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6397669" y="2275058"/>
            <a:ext cx="217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en-US" sz="2100">
                <a:solidFill>
                  <a:srgbClr val="2A8A95"/>
                </a:solidFill>
              </a:rPr>
              <a:t>Á</a:t>
            </a:r>
            <a:r>
              <a:rPr lang="en-US" sz="2100" b="0" i="0" u="none" strike="noStrike" cap="non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FICOS, FOTOS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334405" y="412063"/>
            <a:ext cx="8350373" cy="2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financieros</a:t>
            </a:r>
            <a:endParaRPr/>
          </a:p>
        </p:txBody>
      </p:sp>
      <p:cxnSp>
        <p:nvCxnSpPr>
          <p:cNvPr id="92" name="Google Shape;92;p6"/>
          <p:cNvCxnSpPr/>
          <p:nvPr/>
        </p:nvCxnSpPr>
        <p:spPr>
          <a:xfrm>
            <a:off x="334404" y="324135"/>
            <a:ext cx="758247" cy="43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6"/>
          <p:cNvSpPr/>
          <p:nvPr/>
        </p:nvSpPr>
        <p:spPr>
          <a:xfrm>
            <a:off x="210866" y="1861637"/>
            <a:ext cx="1243591" cy="8529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297081" y="1934800"/>
            <a:ext cx="1239143" cy="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25" tIns="13325" rIns="13325" bIns="133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4141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334404" y="1299572"/>
            <a:ext cx="8459615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Costo total estimado del proyecto (en euros) :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Monto del presupuesto ya obtenido (en euros):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Estimación de los ingresos anuales que se generarán/ahorros (euros):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Barreras financieras </a:t>
            </a:r>
            <a:r>
              <a:rPr lang="en-US" sz="1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(si las hay)</a:t>
            </a: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Tipo de apoyo que se requiere: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5894605" y="1299571"/>
            <a:ext cx="2790173" cy="3463451"/>
          </a:xfrm>
          <a:prstGeom prst="rect">
            <a:avLst/>
          </a:prstGeom>
          <a:noFill/>
          <a:ln w="25400" cap="flat" cmpd="sng">
            <a:solidFill>
              <a:srgbClr val="2A8A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6394253" y="2483739"/>
            <a:ext cx="1790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en-US" sz="2400">
                <a:solidFill>
                  <a:srgbClr val="2A8A95"/>
                </a:solidFill>
              </a:rPr>
              <a:t>Á</a:t>
            </a:r>
            <a:r>
              <a:rPr lang="en-US" sz="2400" b="0" i="0" u="none" strike="noStrike" cap="none">
                <a:solidFill>
                  <a:srgbClr val="2A8A95"/>
                </a:solidFill>
                <a:latin typeface="Arial"/>
                <a:ea typeface="Arial"/>
                <a:cs typeface="Arial"/>
                <a:sym typeface="Arial"/>
              </a:rPr>
              <a:t>FICOS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36C"/>
      </a:dk1>
      <a:lt1>
        <a:srgbClr val="FFFFFF"/>
      </a:lt1>
      <a:dk2>
        <a:srgbClr val="595959"/>
      </a:dk2>
      <a:lt2>
        <a:srgbClr val="EEEEEE"/>
      </a:lt2>
      <a:accent1>
        <a:srgbClr val="9DDCE3"/>
      </a:accent1>
      <a:accent2>
        <a:srgbClr val="B0D776"/>
      </a:accent2>
      <a:accent3>
        <a:srgbClr val="00636C"/>
      </a:accent3>
      <a:accent4>
        <a:srgbClr val="FEE142"/>
      </a:accent4>
      <a:accent5>
        <a:srgbClr val="9DDCE3"/>
      </a:accent5>
      <a:accent6>
        <a:srgbClr val="B0D776"/>
      </a:accent6>
      <a:hlink>
        <a:srgbClr val="0063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Macintosh PowerPoint</Application>
  <PresentationFormat>Affichage à l'écran (16:9)</PresentationFormat>
  <Paragraphs>62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Roboto</vt:lpstr>
      <vt:lpstr>Verdana</vt:lpstr>
      <vt:lpstr>Century Gothic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bastien.odic@iclei.org</cp:lastModifiedBy>
  <cp:revision>2</cp:revision>
  <dcterms:modified xsi:type="dcterms:W3CDTF">2021-06-21T12:18:05Z</dcterms:modified>
</cp:coreProperties>
</file>